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1"/>
  </p:notesMasterIdLst>
  <p:sldIdLst>
    <p:sldId id="374" r:id="rId2"/>
    <p:sldId id="460" r:id="rId3"/>
    <p:sldId id="436" r:id="rId4"/>
    <p:sldId id="438" r:id="rId5"/>
    <p:sldId id="457" r:id="rId6"/>
    <p:sldId id="458" r:id="rId7"/>
    <p:sldId id="440" r:id="rId8"/>
    <p:sldId id="441" r:id="rId9"/>
    <p:sldId id="442" r:id="rId10"/>
    <p:sldId id="428" r:id="rId11"/>
    <p:sldId id="427" r:id="rId12"/>
    <p:sldId id="429" r:id="rId13"/>
    <p:sldId id="426" r:id="rId14"/>
    <p:sldId id="420" r:id="rId15"/>
    <p:sldId id="421" r:id="rId16"/>
    <p:sldId id="422" r:id="rId17"/>
    <p:sldId id="423" r:id="rId18"/>
    <p:sldId id="424" r:id="rId19"/>
    <p:sldId id="425" r:id="rId20"/>
    <p:sldId id="416" r:id="rId21"/>
    <p:sldId id="444" r:id="rId22"/>
    <p:sldId id="447" r:id="rId23"/>
    <p:sldId id="452" r:id="rId24"/>
    <p:sldId id="453" r:id="rId25"/>
    <p:sldId id="417" r:id="rId26"/>
    <p:sldId id="454" r:id="rId27"/>
    <p:sldId id="455" r:id="rId28"/>
    <p:sldId id="461" r:id="rId29"/>
    <p:sldId id="41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5E6A"/>
    <a:srgbClr val="B8B8B8"/>
    <a:srgbClr val="314C57"/>
    <a:srgbClr val="5A7F83"/>
    <a:srgbClr val="CCA49C"/>
    <a:srgbClr val="318295"/>
    <a:srgbClr val="C7D4CB"/>
    <a:srgbClr val="627981"/>
    <a:srgbClr val="5A7E83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57" autoAdjust="0"/>
    <p:restoredTop sz="94886"/>
  </p:normalViewPr>
  <p:slideViewPr>
    <p:cSldViewPr snapToGrid="0">
      <p:cViewPr varScale="1">
        <p:scale>
          <a:sx n="110" d="100"/>
          <a:sy n="110" d="100"/>
        </p:scale>
        <p:origin x="10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Quote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609197"/>
        </a:solidFill>
        <a:ln>
          <a:noFill/>
        </a:ln>
      </dgm:spPr>
      <dgm:t>
        <a:bodyPr/>
        <a:lstStyle/>
        <a:p>
          <a:endParaRPr lang="en-US" sz="2800" b="1" dirty="0">
            <a:solidFill>
              <a:schemeClr val="bg1"/>
            </a:solidFill>
          </a:endParaRPr>
        </a:p>
        <a:p>
          <a:r>
            <a:rPr lang="en-US" sz="2800" b="1" dirty="0">
              <a:solidFill>
                <a:schemeClr val="bg1"/>
              </a:solidFill>
            </a:rPr>
            <a:t>Signal Phrase</a:t>
          </a:r>
        </a:p>
        <a:p>
          <a:endParaRPr lang="en-US" sz="2500" dirty="0">
            <a:solidFill>
              <a:schemeClr val="bg1"/>
            </a:solidFill>
          </a:endParaRP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609197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Quotation</a:t>
          </a:r>
          <a:r>
            <a:rPr lang="en-US" b="1" baseline="0" dirty="0">
              <a:solidFill>
                <a:schemeClr val="bg1"/>
              </a:solidFill>
            </a:rPr>
            <a:t> marks</a:t>
          </a:r>
          <a:r>
            <a:rPr lang="en-US" b="1" dirty="0">
              <a:solidFill>
                <a:schemeClr val="bg1"/>
              </a:solidFill>
            </a:rPr>
            <a:t> </a:t>
          </a:r>
        </a:p>
      </dgm:t>
    </dgm:pt>
    <dgm:pt modelId="{657EF522-5BB5-4828-8FDB-105D4E46CF44}" type="parTrans" cxnId="{BD63DA2E-D29C-4FAA-9097-EA0ECA9C652F}">
      <dgm:prSet/>
      <dgm:spPr>
        <a:solidFill>
          <a:srgbClr val="B8B8B8"/>
        </a:solidFill>
      </dgm:spPr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609197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In-text</a:t>
          </a:r>
          <a:r>
            <a:rPr lang="en-US" b="1" baseline="0" dirty="0">
              <a:solidFill>
                <a:schemeClr val="bg1"/>
              </a:solidFill>
            </a:rPr>
            <a:t> Citation</a:t>
          </a:r>
          <a:endParaRPr lang="en-US" dirty="0">
            <a:solidFill>
              <a:schemeClr val="bg1"/>
            </a:solidFill>
          </a:endParaRP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F2D77C23-F347-A349-A30C-2BD6F7D0FFF2}" type="presOf" srcId="{5F7538E8-1241-4509-9B0A-75CDCC5F82A7}" destId="{C9ECE4A2-4DB4-42D3-81B6-F7FB63D81F80}" srcOrd="0" destOrd="0" presId="urn:microsoft.com/office/officeart/2005/8/layout/radial4"/>
    <dgm:cxn modelId="{8D19B029-5C5A-A649-8C6B-108999C04316}" type="presOf" srcId="{B743ED07-B68B-4D83-901B-D748BF850970}" destId="{A80AE341-AE32-4D14-8ED4-C3152201E407}" srcOrd="0" destOrd="0" presId="urn:microsoft.com/office/officeart/2005/8/layout/radial4"/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8C412364-B12B-E647-A93E-7FD640E698B6}" type="presOf" srcId="{E0071ECA-8D85-44F0-84CB-1167B11FD995}" destId="{6EDF19EE-BB46-43BC-91F7-8803514CA034}" srcOrd="0" destOrd="0" presId="urn:microsoft.com/office/officeart/2005/8/layout/radial4"/>
    <dgm:cxn modelId="{F33D9668-0DC0-8240-9B9C-1CD9A9206721}" type="presOf" srcId="{EA437005-87F2-426C-83A5-3BB9CEB165EE}" destId="{7B1E9866-9070-4C00-B222-A517C628DF19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13F8D775-91D0-1D44-9BA7-C59F59BD497E}" type="presOf" srcId="{2C3CD66E-FE56-4DAD-A92B-4C6B78F6E8BB}" destId="{CAD37BF6-372D-47C7-8B11-0CCC3EEA1DCC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134A48C1-C8D2-8849-BBB1-926B0C2CB6EA}" type="presOf" srcId="{DD287FD9-43F0-4F12-BF68-00A8BF45FDB0}" destId="{602BB363-7D72-44ED-876D-5A5803C17AFE}" srcOrd="0" destOrd="0" presId="urn:microsoft.com/office/officeart/2005/8/layout/radial4"/>
    <dgm:cxn modelId="{FF3B29C2-E5D7-0449-A602-A785F77BB756}" type="presOf" srcId="{657EF522-5BB5-4828-8FDB-105D4E46CF44}" destId="{981D61ED-3E19-49A2-94FF-3F26495F5D2D}" srcOrd="0" destOrd="0" presId="urn:microsoft.com/office/officeart/2005/8/layout/radial4"/>
    <dgm:cxn modelId="{1EC429D2-9817-9F4C-BF90-60477DB53CAE}" type="presOf" srcId="{BC610F94-98E8-4F00-8AC6-730090A490A7}" destId="{FCBBE624-7115-4BDC-8937-6057BDCC1E14}" srcOrd="0" destOrd="0" presId="urn:microsoft.com/office/officeart/2005/8/layout/radial4"/>
    <dgm:cxn modelId="{3F18F3F5-5272-EB40-8018-763107D5C287}" type="presParOf" srcId="{CAD37BF6-372D-47C7-8B11-0CCC3EEA1DCC}" destId="{A80AE341-AE32-4D14-8ED4-C3152201E407}" srcOrd="0" destOrd="0" presId="urn:microsoft.com/office/officeart/2005/8/layout/radial4"/>
    <dgm:cxn modelId="{4295B6BC-1466-5740-B48B-530EF2C5CCEC}" type="presParOf" srcId="{CAD37BF6-372D-47C7-8B11-0CCC3EEA1DCC}" destId="{C9ECE4A2-4DB4-42D3-81B6-F7FB63D81F80}" srcOrd="1" destOrd="0" presId="urn:microsoft.com/office/officeart/2005/8/layout/radial4"/>
    <dgm:cxn modelId="{428D286A-7903-284D-8CEE-D1F77C3345F7}" type="presParOf" srcId="{CAD37BF6-372D-47C7-8B11-0CCC3EEA1DCC}" destId="{FCBBE624-7115-4BDC-8937-6057BDCC1E14}" srcOrd="2" destOrd="0" presId="urn:microsoft.com/office/officeart/2005/8/layout/radial4"/>
    <dgm:cxn modelId="{9A0C0797-DDFA-6048-AD93-F3730B26B53B}" type="presParOf" srcId="{CAD37BF6-372D-47C7-8B11-0CCC3EEA1DCC}" destId="{981D61ED-3E19-49A2-94FF-3F26495F5D2D}" srcOrd="3" destOrd="0" presId="urn:microsoft.com/office/officeart/2005/8/layout/radial4"/>
    <dgm:cxn modelId="{0A2EFEED-7D9C-8C4F-919C-B95B82441982}" type="presParOf" srcId="{CAD37BF6-372D-47C7-8B11-0CCC3EEA1DCC}" destId="{7B1E9866-9070-4C00-B222-A517C628DF19}" srcOrd="4" destOrd="0" presId="urn:microsoft.com/office/officeart/2005/8/layout/radial4"/>
    <dgm:cxn modelId="{F0B6BB0A-2349-5747-AA5D-B442D4C46105}" type="presParOf" srcId="{CAD37BF6-372D-47C7-8B11-0CCC3EEA1DCC}" destId="{602BB363-7D72-44ED-876D-5A5803C17AFE}" srcOrd="5" destOrd="0" presId="urn:microsoft.com/office/officeart/2005/8/layout/radial4"/>
    <dgm:cxn modelId="{373A2AF8-09E2-154D-AE62-568DED1A0D22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b="1" kern="1200" dirty="0">
              <a:solidFill>
                <a:schemeClr val="tx1"/>
              </a:solidFill>
            </a:rPr>
            <a:t>Quote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60919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>
            <a:solidFill>
              <a:schemeClr val="bg1"/>
            </a:solidFill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Signal Phrase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solidFill>
              <a:schemeClr val="bg1"/>
            </a:solidFill>
          </a:endParaRP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B8B8B8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60919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>
              <a:solidFill>
                <a:schemeClr val="bg1"/>
              </a:solidFill>
            </a:rPr>
            <a:t>Quotation</a:t>
          </a:r>
          <a:r>
            <a:rPr lang="en-US" sz="3000" b="1" kern="1200" baseline="0" dirty="0">
              <a:solidFill>
                <a:schemeClr val="bg1"/>
              </a:solidFill>
            </a:rPr>
            <a:t> marks</a:t>
          </a:r>
          <a:r>
            <a:rPr lang="en-US" sz="3000" b="1" kern="1200" dirty="0">
              <a:solidFill>
                <a:schemeClr val="bg1"/>
              </a:solidFill>
            </a:rPr>
            <a:t> 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60919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>
              <a:solidFill>
                <a:schemeClr val="bg1"/>
              </a:solidFill>
            </a:rPr>
            <a:t>In-text</a:t>
          </a:r>
          <a:r>
            <a:rPr lang="en-US" sz="3000" b="1" kern="1200" baseline="0" dirty="0">
              <a:solidFill>
                <a:schemeClr val="bg1"/>
              </a:solidFill>
            </a:rPr>
            <a:t> Citation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5497924" y="1412135"/>
        <a:ext cx="17508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3DDD-10D7-4EC4-8428-504113DE5F81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C2196-85B6-428A-AE65-9B6A298E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38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80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2338" y="2297452"/>
            <a:ext cx="74793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Researching and Writing Responsibly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158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9220" name="Picture 4" descr="C:\Users\KCLEVE~1\AppData\Local\Temp\SNAGHTMLf94b47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505"/>
          <a:stretch/>
        </p:blipFill>
        <p:spPr bwMode="auto">
          <a:xfrm>
            <a:off x="423693" y="1463985"/>
            <a:ext cx="8296609" cy="24026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6131859" y="1936376"/>
            <a:ext cx="2108499" cy="505610"/>
          </a:xfrm>
          <a:prstGeom prst="roundRect">
            <a:avLst/>
          </a:prstGeom>
          <a:noFill/>
          <a:ln w="57150">
            <a:solidFill>
              <a:srgbClr val="3182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82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795"/>
          <a:stretch/>
        </p:blipFill>
        <p:spPr>
          <a:xfrm>
            <a:off x="423693" y="1463985"/>
            <a:ext cx="8296610" cy="251582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5418595" y="3161376"/>
            <a:ext cx="20490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double-space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876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23693" y="1463986"/>
            <a:ext cx="8296609" cy="2378406"/>
            <a:chOff x="423693" y="1463986"/>
            <a:chExt cx="8296609" cy="2378406"/>
          </a:xfrm>
        </p:grpSpPr>
        <p:pic>
          <p:nvPicPr>
            <p:cNvPr id="9220" name="Picture 4" descr="C:\Users\KCLEVE~1\AppData\Local\Temp\SNAGHTMLf94b47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084"/>
            <a:stretch/>
          </p:blipFill>
          <p:spPr bwMode="auto">
            <a:xfrm>
              <a:off x="423693" y="1463986"/>
              <a:ext cx="8296609" cy="237840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" name="Straight Arrow Connector 3"/>
            <p:cNvCxnSpPr/>
            <p:nvPr/>
          </p:nvCxnSpPr>
          <p:spPr>
            <a:xfrm>
              <a:off x="666973" y="3216536"/>
              <a:ext cx="699248" cy="0"/>
            </a:xfrm>
            <a:prstGeom prst="straightConnector1">
              <a:avLst/>
            </a:prstGeom>
            <a:ln w="28575">
              <a:solidFill>
                <a:srgbClr val="31829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666973" y="3560781"/>
              <a:ext cx="1108039" cy="1793"/>
            </a:xfrm>
            <a:prstGeom prst="straightConnector1">
              <a:avLst/>
            </a:prstGeom>
            <a:ln w="28575">
              <a:solidFill>
                <a:srgbClr val="31829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ounded Rectangular Callout 7"/>
          <p:cNvSpPr/>
          <p:nvPr/>
        </p:nvSpPr>
        <p:spPr>
          <a:xfrm>
            <a:off x="1524694" y="2330040"/>
            <a:ext cx="2388482" cy="713041"/>
          </a:xfrm>
          <a:prstGeom prst="wedgeRoundRectCallout">
            <a:avLst>
              <a:gd name="adj1" fmla="val -71869"/>
              <a:gd name="adj2" fmla="val 60351"/>
              <a:gd name="adj3" fmla="val 16667"/>
            </a:avLst>
          </a:prstGeom>
          <a:solidFill>
            <a:srgbClr val="318295"/>
          </a:solidFill>
          <a:ln>
            <a:solidFill>
              <a:srgbClr val="3182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1”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957961" y="3952931"/>
            <a:ext cx="2602819" cy="799703"/>
          </a:xfrm>
          <a:prstGeom prst="wedgeRoundRectCallout">
            <a:avLst>
              <a:gd name="adj1" fmla="val -44773"/>
              <a:gd name="adj2" fmla="val -86627"/>
              <a:gd name="adj3" fmla="val 16667"/>
            </a:avLst>
          </a:prstGeom>
          <a:solidFill>
            <a:srgbClr val="318295"/>
          </a:solidFill>
          <a:ln>
            <a:solidFill>
              <a:srgbClr val="3182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Indent </a:t>
            </a:r>
            <a:r>
              <a:rPr lang="en-US" sz="2800" b="1" dirty="0"/>
              <a:t>½”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6CB7694-44E2-4E1C-B45B-946CCB0FC8E8}"/>
              </a:ext>
            </a:extLst>
          </p:cNvPr>
          <p:cNvSpPr/>
          <p:nvPr/>
        </p:nvSpPr>
        <p:spPr>
          <a:xfrm>
            <a:off x="3560780" y="3952931"/>
            <a:ext cx="3937300" cy="7130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012DDB-B307-49E0-8623-6D13315A7861}"/>
              </a:ext>
            </a:extLst>
          </p:cNvPr>
          <p:cNvSpPr/>
          <p:nvPr/>
        </p:nvSpPr>
        <p:spPr>
          <a:xfrm>
            <a:off x="1915886" y="4776511"/>
            <a:ext cx="1644894" cy="3070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62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819"/>
          <a:stretch/>
        </p:blipFill>
        <p:spPr>
          <a:xfrm>
            <a:off x="426017" y="1418486"/>
            <a:ext cx="8160634" cy="239586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8383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94" y="1418485"/>
            <a:ext cx="8180376" cy="24998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93032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2" y="1418485"/>
            <a:ext cx="8194631" cy="246044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49928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976" y="1418485"/>
            <a:ext cx="8250044" cy="23577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98926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46" y="1418485"/>
            <a:ext cx="8257104" cy="25853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6528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10" y="1417991"/>
            <a:ext cx="8180376" cy="24000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80236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64" y="1418485"/>
            <a:ext cx="8171667" cy="22860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6875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Ways to Integrate Sources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914400" y="2165229"/>
            <a:ext cx="7123327" cy="2127746"/>
            <a:chOff x="1222730" y="1673285"/>
            <a:chExt cx="7123327" cy="1905502"/>
          </a:xfrm>
        </p:grpSpPr>
        <p:sp>
          <p:nvSpPr>
            <p:cNvPr id="12" name="Rounded Rectangle 11"/>
            <p:cNvSpPr/>
            <p:nvPr/>
          </p:nvSpPr>
          <p:spPr>
            <a:xfrm>
              <a:off x="1222730" y="1673285"/>
              <a:ext cx="7123327" cy="1905502"/>
            </a:xfrm>
            <a:prstGeom prst="roundRect">
              <a:avLst/>
            </a:prstGeom>
            <a:solidFill>
              <a:srgbClr val="355E6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grpSp>
          <p:nvGrpSpPr>
            <p:cNvPr id="5" name="Group 17"/>
            <p:cNvGrpSpPr/>
            <p:nvPr/>
          </p:nvGrpSpPr>
          <p:grpSpPr>
            <a:xfrm>
              <a:off x="1686904" y="2214385"/>
              <a:ext cx="6170219" cy="823302"/>
              <a:chOff x="4445621" y="1636617"/>
              <a:chExt cx="8283900" cy="962025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44456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Summaries</a:t>
                </a:r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728339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Paraphrases</a:t>
                </a:r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100879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Quotations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96358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Summary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96964" y="3577447"/>
            <a:ext cx="4950072" cy="1093742"/>
          </a:xfrm>
          <a:prstGeom prst="rect">
            <a:avLst/>
          </a:prstGeom>
          <a:solidFill>
            <a:srgbClr val="709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14400" y="1646865"/>
            <a:ext cx="7315200" cy="91440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4241494" y="2515983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  <a:scene3d>
            <a:camera prst="orthographicFront">
              <a:rot lat="21599992" lon="0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34320" y="1800855"/>
            <a:ext cx="7075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Large amount of information in a </a:t>
            </a:r>
            <a:r>
              <a:rPr lang="en-US" sz="2800">
                <a:solidFill>
                  <a:schemeClr val="bg1"/>
                </a:solidFill>
              </a:rPr>
              <a:t>few sentences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39894" y="3794276"/>
            <a:ext cx="40699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broad overview</a:t>
            </a:r>
          </a:p>
        </p:txBody>
      </p:sp>
    </p:spTree>
    <p:extLst>
      <p:ext uri="{BB962C8B-B14F-4D97-AF65-F5344CB8AC3E}">
        <p14:creationId xmlns:p14="http://schemas.microsoft.com/office/powerpoint/2010/main" val="40748263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Summary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68350" y="3105799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5" name="Group 14"/>
          <p:cNvGrpSpPr/>
          <p:nvPr/>
        </p:nvGrpSpPr>
        <p:grpSpPr>
          <a:xfrm>
            <a:off x="588100" y="2143316"/>
            <a:ext cx="7967797" cy="1665057"/>
            <a:chOff x="949097" y="3033118"/>
            <a:chExt cx="7967797" cy="1665057"/>
          </a:xfrm>
        </p:grpSpPr>
        <p:grpSp>
          <p:nvGrpSpPr>
            <p:cNvPr id="6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56398" y="1564124"/>
                <a:ext cx="1872426" cy="1169991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Borrowed ideas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949097" y="3033118"/>
              <a:ext cx="2339252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228045" y="1612561"/>
                <a:ext cx="1769280" cy="1169991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>
                    <a:solidFill>
                      <a:srgbClr val="FFFFFF"/>
                    </a:solidFill>
                  </a:rPr>
                  <a:t>Written in own words</a:t>
                </a:r>
                <a:endParaRPr lang="en-US" sz="2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" name="Group 19"/>
            <p:cNvGrpSpPr/>
            <p:nvPr/>
          </p:nvGrpSpPr>
          <p:grpSpPr>
            <a:xfrm>
              <a:off x="5997709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149291" y="1837473"/>
                <a:ext cx="2080340" cy="631840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Must cite </a:t>
                </a: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517599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355F6B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10853" y="3430339"/>
              <a:ext cx="5466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4800" b="1" dirty="0">
                <a:solidFill>
                  <a:srgbClr val="355F6B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25392" y="3545438"/>
              <a:ext cx="410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B8B8B8"/>
                  </a:solidFill>
                  <a:sym typeface="Wingdings" panose="05000000000000000000" pitchFamily="2" charset="2"/>
                </a:rPr>
                <a:t></a:t>
              </a:r>
              <a:endParaRPr lang="en-US" sz="3600" dirty="0">
                <a:solidFill>
                  <a:srgbClr val="B8B8B8"/>
                </a:solidFill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2732731" y="2659723"/>
            <a:ext cx="6367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B8B8B8"/>
                </a:solidFill>
                <a:sym typeface="Wingdings" panose="05000000000000000000" pitchFamily="2" charset="2"/>
              </a:rPr>
              <a:t></a:t>
            </a:r>
            <a:endParaRPr lang="en-US" sz="3600" dirty="0">
              <a:solidFill>
                <a:srgbClr val="B8B8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296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Paraphrase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701847"/>
              <a:ext cx="6893106" cy="306322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400" dirty="0">
                  <a:solidFill>
                    <a:srgbClr val="FFFFFF"/>
                  </a:solidFill>
                </a:rPr>
                <a:t>More in depth than a summary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562652"/>
              <a:ext cx="7164682" cy="306322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Refer to something specific 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B8B8B8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B8B8B8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B8B8B8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B8B8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678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Avoid Plagiarism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12"/>
          <p:cNvGrpSpPr/>
          <p:nvPr/>
        </p:nvGrpSpPr>
        <p:grpSpPr>
          <a:xfrm>
            <a:off x="1087244" y="1649115"/>
            <a:ext cx="6969512" cy="3128158"/>
            <a:chOff x="1087242" y="1778379"/>
            <a:chExt cx="6969512" cy="3128158"/>
          </a:xfrm>
        </p:grpSpPr>
        <p:sp>
          <p:nvSpPr>
            <p:cNvPr id="11" name="Rounded Rectangle 10"/>
            <p:cNvSpPr/>
            <p:nvPr/>
          </p:nvSpPr>
          <p:spPr>
            <a:xfrm>
              <a:off x="1087242" y="1778379"/>
              <a:ext cx="6969512" cy="3128158"/>
            </a:xfrm>
            <a:prstGeom prst="roundRect">
              <a:avLst>
                <a:gd name="adj" fmla="val 11024"/>
              </a:avLst>
            </a:prstGeom>
            <a:solidFill>
              <a:srgbClr val="60919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445062" y="3141032"/>
              <a:ext cx="2974833" cy="125002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661210" y="3141032"/>
              <a:ext cx="2974833" cy="125002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68338" y="2138689"/>
              <a:ext cx="4007321" cy="584775"/>
            </a:xfrm>
            <a:prstGeom prst="rect">
              <a:avLst/>
            </a:prstGeom>
            <a:solidFill>
              <a:srgbClr val="60919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Change 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4130360" y="3321536"/>
              <a:ext cx="820385" cy="889018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55F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329957" y="3297838"/>
            <a:ext cx="4327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B8B8B8"/>
                </a:solidFill>
              </a:rPr>
              <a:t>&amp;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13810" y="3357798"/>
            <a:ext cx="2023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words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04040" y="3372788"/>
            <a:ext cx="3052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sentence structure</a:t>
            </a:r>
          </a:p>
        </p:txBody>
      </p:sp>
    </p:spTree>
    <p:extLst>
      <p:ext uri="{BB962C8B-B14F-4D97-AF65-F5344CB8AC3E}">
        <p14:creationId xmlns:p14="http://schemas.microsoft.com/office/powerpoint/2010/main" val="20925031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357188" y="1612191"/>
            <a:ext cx="8429625" cy="3581401"/>
            <a:chOff x="365112" y="2651741"/>
            <a:chExt cx="8443023" cy="3479006"/>
          </a:xfrm>
          <a:solidFill>
            <a:srgbClr val="5A7F83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60187" y="2680291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Original Source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6" y="2680863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Paraphrase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0" y="359309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Paraphrase Example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09666" y="2353455"/>
            <a:ext cx="3836060" cy="2593887"/>
          </a:xfrm>
          <a:prstGeom prst="roundRect">
            <a:avLst>
              <a:gd name="adj" fmla="val 7868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Marketing companies usually target children around the age when they begin to have influence over their </a:t>
            </a:r>
          </a:p>
          <a:p>
            <a:r>
              <a:rPr lang="en-US" dirty="0">
                <a:solidFill>
                  <a:schemeClr val="tx1"/>
                </a:solidFill>
              </a:rPr>
              <a:t>peers in order to reach more of the same demographic. 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857282" y="2353455"/>
            <a:ext cx="3777051" cy="2591122"/>
          </a:xfrm>
          <a:prstGeom prst="roundRect">
            <a:avLst>
              <a:gd name="adj" fmla="val 7868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  Advertisements are geared towards kids old enough to peer pressure. That way they have access to a larger spectrum of consumers. </a:t>
            </a:r>
          </a:p>
        </p:txBody>
      </p:sp>
      <p:sp>
        <p:nvSpPr>
          <p:cNvPr id="20" name="Oval 19"/>
          <p:cNvSpPr/>
          <p:nvPr/>
        </p:nvSpPr>
        <p:spPr>
          <a:xfrm>
            <a:off x="4166856" y="2950382"/>
            <a:ext cx="810287" cy="905018"/>
          </a:xfrm>
          <a:prstGeom prst="ellipse">
            <a:avLst/>
          </a:prstGeom>
          <a:solidFill>
            <a:srgbClr val="5A7E83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B8B8B8"/>
                </a:solidFill>
                <a:sym typeface="Wingdings" panose="05000000000000000000" pitchFamily="2" charset="2"/>
              </a:rPr>
              <a:t></a:t>
            </a:r>
            <a:endParaRPr lang="en-US" sz="4800" b="1" dirty="0">
              <a:solidFill>
                <a:srgbClr val="B8B8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448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845" y="1539491"/>
            <a:ext cx="7466309" cy="851266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58977" y="1678898"/>
            <a:ext cx="6026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Direct words of the source</a:t>
            </a:r>
          </a:p>
        </p:txBody>
      </p:sp>
      <p:grpSp>
        <p:nvGrpSpPr>
          <p:cNvPr id="8" name="Group 5"/>
          <p:cNvGrpSpPr/>
          <p:nvPr/>
        </p:nvGrpSpPr>
        <p:grpSpPr>
          <a:xfrm>
            <a:off x="501804" y="2534040"/>
            <a:ext cx="8129239" cy="4102556"/>
            <a:chOff x="501804" y="2277846"/>
            <a:chExt cx="8129239" cy="4102556"/>
          </a:xfrm>
        </p:grpSpPr>
        <p:sp>
          <p:nvSpPr>
            <p:cNvPr id="9" name="Rectangle 8"/>
            <p:cNvSpPr/>
            <p:nvPr/>
          </p:nvSpPr>
          <p:spPr>
            <a:xfrm>
              <a:off x="923040" y="5303184"/>
              <a:ext cx="7147934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/>
                <a:t>“According to ‘Age-Targeted Marketing,” Billow writes….”</a:t>
              </a:r>
            </a:p>
          </p:txBody>
        </p:sp>
        <p:sp>
          <p:nvSpPr>
            <p:cNvPr id="10" name="Up Arrow Callout 9"/>
            <p:cNvSpPr/>
            <p:nvPr/>
          </p:nvSpPr>
          <p:spPr>
            <a:xfrm>
              <a:off x="501804" y="2277846"/>
              <a:ext cx="8129239" cy="2461706"/>
            </a:xfrm>
            <a:prstGeom prst="upArrowCallout">
              <a:avLst>
                <a:gd name="adj1" fmla="val 17726"/>
                <a:gd name="adj2" fmla="val 22171"/>
                <a:gd name="adj3" fmla="val 15446"/>
                <a:gd name="adj4" fmla="val 76972"/>
              </a:avLst>
            </a:prstGeom>
            <a:noFill/>
            <a:ln w="28575">
              <a:solidFill>
                <a:srgbClr val="61A3A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99212" y="3612627"/>
            <a:ext cx="67455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Only used when author’s words are powerful and unique</a:t>
            </a:r>
          </a:p>
        </p:txBody>
      </p:sp>
    </p:spTree>
    <p:extLst>
      <p:ext uri="{BB962C8B-B14F-4D97-AF65-F5344CB8AC3E}">
        <p14:creationId xmlns:p14="http://schemas.microsoft.com/office/powerpoint/2010/main" val="98834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59263904"/>
              </p:ext>
            </p:extLst>
          </p:nvPr>
        </p:nvGraphicFramePr>
        <p:xfrm>
          <a:off x="763835" y="1137907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75358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38845" y="1564466"/>
            <a:ext cx="7466309" cy="1065920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707856"/>
              <a:ext cx="6893106" cy="32619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Quotation with signal phrase and in-text citation: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838845" y="3392108"/>
            <a:ext cx="7466309" cy="769441"/>
            <a:chOff x="776619" y="3245843"/>
            <a:chExt cx="7466309" cy="769441"/>
          </a:xfrm>
        </p:grpSpPr>
        <p:sp>
          <p:nvSpPr>
            <p:cNvPr id="28" name="Rounded Rectangle 27"/>
            <p:cNvSpPr/>
            <p:nvPr/>
          </p:nvSpPr>
          <p:spPr>
            <a:xfrm>
              <a:off x="1095455" y="3333159"/>
              <a:ext cx="2784731" cy="297405"/>
            </a:xfrm>
            <a:prstGeom prst="roundRect">
              <a:avLst/>
            </a:prstGeom>
            <a:solidFill>
              <a:srgbClr val="61A3A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2214034" y="3717880"/>
              <a:ext cx="1501262" cy="228174"/>
            </a:xfrm>
            <a:prstGeom prst="roundRect">
              <a:avLst/>
            </a:prstGeom>
            <a:solidFill>
              <a:srgbClr val="61A3A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76619" y="3245843"/>
              <a:ext cx="74663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In </a:t>
              </a:r>
              <a:r>
                <a:rPr lang="en-US" sz="2200" i="1" dirty="0"/>
                <a:t>The</a:t>
              </a:r>
              <a:r>
                <a:rPr lang="en-US" sz="2200" dirty="0"/>
                <a:t> </a:t>
              </a:r>
              <a:r>
                <a:rPr lang="en-US" sz="2200" i="1" dirty="0"/>
                <a:t>Catcher and the Rye</a:t>
              </a:r>
              <a:r>
                <a:rPr lang="en-US" sz="2200" dirty="0"/>
                <a:t>, Holden says, “I’m quite illiterate, but I read a lot” (Salinger 18).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86166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Sources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914400" y="2165229"/>
            <a:ext cx="7123327" cy="2127746"/>
            <a:chOff x="1222730" y="1673285"/>
            <a:chExt cx="7123327" cy="1905502"/>
          </a:xfrm>
        </p:grpSpPr>
        <p:sp>
          <p:nvSpPr>
            <p:cNvPr id="12" name="Rounded Rectangle 11"/>
            <p:cNvSpPr/>
            <p:nvPr/>
          </p:nvSpPr>
          <p:spPr>
            <a:xfrm>
              <a:off x="1222730" y="1673285"/>
              <a:ext cx="7123327" cy="1905502"/>
            </a:xfrm>
            <a:prstGeom prst="roundRect">
              <a:avLst/>
            </a:prstGeom>
            <a:solidFill>
              <a:srgbClr val="355E6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grpSp>
          <p:nvGrpSpPr>
            <p:cNvPr id="5" name="Group 17"/>
            <p:cNvGrpSpPr/>
            <p:nvPr/>
          </p:nvGrpSpPr>
          <p:grpSpPr>
            <a:xfrm>
              <a:off x="1686904" y="2214385"/>
              <a:ext cx="6170219" cy="823302"/>
              <a:chOff x="4445621" y="1636617"/>
              <a:chExt cx="8283900" cy="962025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44456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Summaries</a:t>
                </a:r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728339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Paraphrases</a:t>
                </a:r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100879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Quotations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155779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79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9" name="TextBox 28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1563767" y="2031492"/>
            <a:ext cx="6016462" cy="1818717"/>
            <a:chOff x="1443315" y="2090486"/>
            <a:chExt cx="6016462" cy="1818717"/>
          </a:xfrm>
        </p:grpSpPr>
        <p:sp>
          <p:nvSpPr>
            <p:cNvPr id="6" name="Rounded Rectangle 5"/>
            <p:cNvSpPr/>
            <p:nvPr/>
          </p:nvSpPr>
          <p:spPr>
            <a:xfrm>
              <a:off x="1443315" y="2105977"/>
              <a:ext cx="2539754" cy="1803226"/>
            </a:xfrm>
            <a:prstGeom prst="roundRect">
              <a:avLst/>
            </a:prstGeom>
            <a:solidFill>
              <a:srgbClr val="314C5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4920023" y="2090486"/>
              <a:ext cx="2539754" cy="1803226"/>
            </a:xfrm>
            <a:prstGeom prst="roundRect">
              <a:avLst/>
            </a:prstGeom>
            <a:solidFill>
              <a:srgbClr val="314C5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14041" y="2792044"/>
              <a:ext cx="20736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Within the text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122720" y="2792044"/>
              <a:ext cx="21343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List of Works Cited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Citing Sources</a:t>
            </a:r>
          </a:p>
        </p:txBody>
      </p:sp>
    </p:spTree>
    <p:extLst>
      <p:ext uri="{BB962C8B-B14F-4D97-AF65-F5344CB8AC3E}">
        <p14:creationId xmlns:p14="http://schemas.microsoft.com/office/powerpoint/2010/main" val="1360613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Phrase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38845" y="1539491"/>
            <a:ext cx="7466309" cy="1154548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5997" y="1821578"/>
            <a:ext cx="6632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present source information in sentence form</a:t>
            </a:r>
          </a:p>
        </p:txBody>
      </p:sp>
    </p:spTree>
    <p:extLst>
      <p:ext uri="{BB962C8B-B14F-4D97-AF65-F5344CB8AC3E}">
        <p14:creationId xmlns:p14="http://schemas.microsoft.com/office/powerpoint/2010/main" val="172018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Phrase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38845" y="1539491"/>
            <a:ext cx="7466309" cy="1154548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5997" y="1821578"/>
            <a:ext cx="6632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present source information in sentence form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2455" y="3736707"/>
            <a:ext cx="7147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“According to ‘Age-Targeted Marketing,’ Billow writes….”</a:t>
            </a:r>
          </a:p>
        </p:txBody>
      </p:sp>
      <p:sp>
        <p:nvSpPr>
          <p:cNvPr id="15" name="Up Arrow Callout 14"/>
          <p:cNvSpPr/>
          <p:nvPr/>
        </p:nvSpPr>
        <p:spPr>
          <a:xfrm>
            <a:off x="501803" y="2819080"/>
            <a:ext cx="8129239" cy="2461706"/>
          </a:xfrm>
          <a:prstGeom prst="upArrowCallout">
            <a:avLst>
              <a:gd name="adj1" fmla="val 17726"/>
              <a:gd name="adj2" fmla="val 22171"/>
              <a:gd name="adj3" fmla="val 15446"/>
              <a:gd name="adj4" fmla="val 76972"/>
            </a:avLst>
          </a:prstGeom>
          <a:noFill/>
          <a:ln w="28575">
            <a:solidFill>
              <a:srgbClr val="61A3A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96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Phrase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38845" y="1539491"/>
            <a:ext cx="7466309" cy="1154548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5997" y="1821578"/>
            <a:ext cx="6632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present source information in sentence form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42704" y="3744373"/>
            <a:ext cx="7147934" cy="954107"/>
            <a:chOff x="942704" y="3557565"/>
            <a:chExt cx="7147934" cy="954107"/>
          </a:xfrm>
        </p:grpSpPr>
        <p:sp>
          <p:nvSpPr>
            <p:cNvPr id="13" name="Rectangle 12"/>
            <p:cNvSpPr/>
            <p:nvPr/>
          </p:nvSpPr>
          <p:spPr>
            <a:xfrm>
              <a:off x="6802317" y="3599246"/>
              <a:ext cx="977075" cy="449388"/>
            </a:xfrm>
            <a:prstGeom prst="rect">
              <a:avLst/>
            </a:prstGeom>
            <a:solidFill>
              <a:srgbClr val="61A3A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013023" y="3597654"/>
              <a:ext cx="3729836" cy="450524"/>
            </a:xfrm>
            <a:prstGeom prst="rect">
              <a:avLst/>
            </a:prstGeom>
            <a:solidFill>
              <a:srgbClr val="61A3A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42704" y="3557565"/>
              <a:ext cx="714793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“According to </a:t>
              </a:r>
              <a:r>
                <a:rPr lang="en-US" sz="2800" dirty="0">
                  <a:solidFill>
                    <a:schemeClr val="bg1"/>
                  </a:solidFill>
                </a:rPr>
                <a:t>‘Age-Targeted Marketing,’ Billow</a:t>
              </a:r>
              <a:r>
                <a:rPr lang="en-US" sz="2800" dirty="0"/>
                <a:t> writes….”</a:t>
              </a:r>
            </a:p>
          </p:txBody>
        </p:sp>
      </p:grpSp>
      <p:sp>
        <p:nvSpPr>
          <p:cNvPr id="15" name="Up Arrow Callout 14"/>
          <p:cNvSpPr/>
          <p:nvPr/>
        </p:nvSpPr>
        <p:spPr>
          <a:xfrm>
            <a:off x="501803" y="2819080"/>
            <a:ext cx="8129239" cy="2461706"/>
          </a:xfrm>
          <a:prstGeom prst="upArrowCallout">
            <a:avLst>
              <a:gd name="adj1" fmla="val 17726"/>
              <a:gd name="adj2" fmla="val 22171"/>
              <a:gd name="adj3" fmla="val 15446"/>
              <a:gd name="adj4" fmla="val 76972"/>
            </a:avLst>
          </a:prstGeom>
          <a:noFill/>
          <a:ln w="28575">
            <a:solidFill>
              <a:srgbClr val="61A3A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3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In-text Citations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38845" y="1539491"/>
            <a:ext cx="7466309" cy="851266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2821" y="1693890"/>
            <a:ext cx="6632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exactly where information is found</a:t>
            </a:r>
          </a:p>
        </p:txBody>
      </p:sp>
    </p:spTree>
    <p:extLst>
      <p:ext uri="{BB962C8B-B14F-4D97-AF65-F5344CB8AC3E}">
        <p14:creationId xmlns:p14="http://schemas.microsoft.com/office/powerpoint/2010/main" val="1451042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In-text Citations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38845" y="1539491"/>
            <a:ext cx="7466309" cy="851266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2821" y="1693890"/>
            <a:ext cx="6632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exactly where information is found</a:t>
            </a:r>
          </a:p>
        </p:txBody>
      </p:sp>
      <p:sp>
        <p:nvSpPr>
          <p:cNvPr id="9" name="Right Arrow Callout 8"/>
          <p:cNvSpPr/>
          <p:nvPr/>
        </p:nvSpPr>
        <p:spPr>
          <a:xfrm>
            <a:off x="838845" y="2967904"/>
            <a:ext cx="3281082" cy="2097742"/>
          </a:xfrm>
          <a:prstGeom prst="rightArrowCallout">
            <a:avLst/>
          </a:prstGeom>
          <a:noFill/>
          <a:ln w="57150">
            <a:solidFill>
              <a:srgbClr val="B8B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Author-page</a:t>
            </a:r>
          </a:p>
        </p:txBody>
      </p:sp>
      <p:sp>
        <p:nvSpPr>
          <p:cNvPr id="10" name="Rectangle 22"/>
          <p:cNvSpPr/>
          <p:nvPr/>
        </p:nvSpPr>
        <p:spPr>
          <a:xfrm>
            <a:off x="4356506" y="2967904"/>
            <a:ext cx="3948648" cy="972437"/>
          </a:xfrm>
          <a:prstGeom prst="roundRect">
            <a:avLst/>
          </a:prstGeom>
          <a:solidFill>
            <a:srgbClr val="609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1" name="Rectangle 22"/>
          <p:cNvSpPr/>
          <p:nvPr/>
        </p:nvSpPr>
        <p:spPr>
          <a:xfrm>
            <a:off x="4356506" y="4042012"/>
            <a:ext cx="3948648" cy="972437"/>
          </a:xfrm>
          <a:prstGeom prst="roundRect">
            <a:avLst/>
          </a:prstGeom>
          <a:solidFill>
            <a:srgbClr val="609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01980" y="3192905"/>
            <a:ext cx="3282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(Brady 122-131)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01980" y="4305348"/>
            <a:ext cx="1933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(Greene 79)</a:t>
            </a:r>
          </a:p>
        </p:txBody>
      </p:sp>
    </p:spTree>
    <p:extLst>
      <p:ext uri="{BB962C8B-B14F-4D97-AF65-F5344CB8AC3E}">
        <p14:creationId xmlns:p14="http://schemas.microsoft.com/office/powerpoint/2010/main" val="2021303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655511" y="2515645"/>
            <a:ext cx="2909721" cy="2585110"/>
            <a:chOff x="4683512" y="1577142"/>
            <a:chExt cx="3780264" cy="3608079"/>
          </a:xfrm>
        </p:grpSpPr>
        <p:grpSp>
          <p:nvGrpSpPr>
            <p:cNvPr id="5" name="Group 4"/>
            <p:cNvGrpSpPr/>
            <p:nvPr/>
          </p:nvGrpSpPr>
          <p:grpSpPr>
            <a:xfrm>
              <a:off x="4683512" y="1577142"/>
              <a:ext cx="3780264" cy="3608079"/>
              <a:chOff x="4804376" y="3381190"/>
              <a:chExt cx="1912570" cy="1794860"/>
            </a:xfrm>
            <a:solidFill>
              <a:srgbClr val="61A3A9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4804376" y="3381190"/>
                <a:ext cx="1912570" cy="435135"/>
              </a:xfrm>
              <a:prstGeom prst="rect">
                <a:avLst/>
              </a:prstGeom>
              <a:solidFill>
                <a:srgbClr val="355E6A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804376" y="4060519"/>
                <a:ext cx="1912570" cy="435135"/>
              </a:xfrm>
              <a:prstGeom prst="rect">
                <a:avLst/>
              </a:prstGeom>
              <a:solidFill>
                <a:srgbClr val="355E6A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804376" y="4740915"/>
                <a:ext cx="1912570" cy="435135"/>
              </a:xfrm>
              <a:prstGeom prst="rect">
                <a:avLst/>
              </a:prstGeom>
              <a:solidFill>
                <a:srgbClr val="355E6A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5476503" y="3098488"/>
              <a:ext cx="2255283" cy="601396"/>
            </a:xfrm>
            <a:prstGeom prst="rect">
              <a:avLst/>
            </a:prstGeom>
            <a:solidFill>
              <a:srgbClr val="355E6A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>
                  <a:solidFill>
                    <a:srgbClr val="FFFFFF"/>
                  </a:solidFill>
                </a:rPr>
                <a:t>alphabetized</a:t>
              </a:r>
              <a:endParaRPr lang="en-US" sz="2200" dirty="0">
                <a:solidFill>
                  <a:srgbClr val="FFFFFF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446374" y="1766538"/>
              <a:ext cx="2288490" cy="601396"/>
            </a:xfrm>
            <a:prstGeom prst="rect">
              <a:avLst/>
            </a:prstGeom>
            <a:solidFill>
              <a:srgbClr val="355E6A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titled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446373" y="4413576"/>
              <a:ext cx="2254540" cy="601396"/>
            </a:xfrm>
            <a:prstGeom prst="rect">
              <a:avLst/>
            </a:prstGeom>
            <a:solidFill>
              <a:srgbClr val="355E6A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formatted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357186" y="1565167"/>
            <a:ext cx="84296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Located at end of paper and should be 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5564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3533</TotalTime>
  <Words>335</Words>
  <Application>Microsoft Office PowerPoint</Application>
  <PresentationFormat>On-screen Show (4:3)</PresentationFormat>
  <Paragraphs>100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247</cp:revision>
  <dcterms:created xsi:type="dcterms:W3CDTF">2014-11-06T15:36:04Z</dcterms:created>
  <dcterms:modified xsi:type="dcterms:W3CDTF">2018-05-04T20:24:08Z</dcterms:modified>
</cp:coreProperties>
</file>